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98" r:id="rId3"/>
    <p:sldId id="301" r:id="rId4"/>
    <p:sldId id="302" r:id="rId5"/>
    <p:sldId id="310" r:id="rId6"/>
    <p:sldId id="311" r:id="rId7"/>
    <p:sldId id="305" r:id="rId8"/>
    <p:sldId id="312" r:id="rId9"/>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tih Ilig" initials="FI" lastIdx="1" clrIdx="0">
    <p:extLst>
      <p:ext uri="{19B8F6BF-5375-455C-9EA6-DF929625EA0E}">
        <p15:presenceInfo xmlns:p15="http://schemas.microsoft.com/office/powerpoint/2012/main" userId="496d650fd4260e0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358" autoAdjust="0"/>
    <p:restoredTop sz="94343" autoAdjust="0"/>
  </p:normalViewPr>
  <p:slideViewPr>
    <p:cSldViewPr snapToGrid="0">
      <p:cViewPr>
        <p:scale>
          <a:sx n="100" d="100"/>
          <a:sy n="100" d="100"/>
        </p:scale>
        <p:origin x="1488" y="4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C99169-6F43-4ED6-8640-7FEDE68C5C2A}" type="datetimeFigureOut">
              <a:rPr lang="tr-TR" smtClean="0"/>
              <a:t>25.11.2021</a:t>
            </a:fld>
            <a:endParaRPr lang="tr-TR"/>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B4493F-00C4-4827-BC12-BF3C09C8CC5D}" type="slidenum">
              <a:rPr lang="tr-TR" smtClean="0"/>
              <a:t>‹#›</a:t>
            </a:fld>
            <a:endParaRPr lang="tr-TR"/>
          </a:p>
        </p:txBody>
      </p:sp>
    </p:spTree>
    <p:extLst>
      <p:ext uri="{BB962C8B-B14F-4D97-AF65-F5344CB8AC3E}">
        <p14:creationId xmlns:p14="http://schemas.microsoft.com/office/powerpoint/2010/main" val="3751795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C2B4493F-00C4-4827-BC12-BF3C09C8CC5D}" type="slidenum">
              <a:rPr lang="tr-TR" smtClean="0"/>
              <a:t>1</a:t>
            </a:fld>
            <a:endParaRPr lang="tr-TR"/>
          </a:p>
        </p:txBody>
      </p:sp>
    </p:spTree>
    <p:extLst>
      <p:ext uri="{BB962C8B-B14F-4D97-AF65-F5344CB8AC3E}">
        <p14:creationId xmlns:p14="http://schemas.microsoft.com/office/powerpoint/2010/main" val="2041451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mtClean="0">
                <a:latin typeface="Times New Roman" panose="02020603050405020304" pitchFamily="18" charset="0"/>
                <a:ea typeface="Calibri" panose="020F0502020204030204" pitchFamily="34" charset="0"/>
              </a:rPr>
              <a:t>Timing analizinde önemli olan nokta, bir flip flop’tan diğer flip flop’a data aktarılırken sorun yaşanmaması analizidir. Örneğin aşağıdaki 1.flip flop rising edge olduktan sonra datasını 1 period süre içerisinde 2.flip flop’a aktaramazsa (yani aradaki combinational logic süreyi uzatıyorsa) data 2. Flip flop’a aktarılamadan 2.clk cycle’da yanlış bir data sample edilmiş olacaktır. </a:t>
            </a:r>
            <a:endParaRPr lang="tr-TR" smtClean="0"/>
          </a:p>
          <a:p>
            <a:endParaRPr lang="tr-TR"/>
          </a:p>
        </p:txBody>
      </p:sp>
      <p:sp>
        <p:nvSpPr>
          <p:cNvPr id="4" name="Slayt Numarası Yer Tutucusu 3"/>
          <p:cNvSpPr>
            <a:spLocks noGrp="1"/>
          </p:cNvSpPr>
          <p:nvPr>
            <p:ph type="sldNum" sz="quarter" idx="10"/>
          </p:nvPr>
        </p:nvSpPr>
        <p:spPr/>
        <p:txBody>
          <a:bodyPr/>
          <a:lstStyle/>
          <a:p>
            <a:fld id="{C2B4493F-00C4-4827-BC12-BF3C09C8CC5D}" type="slidenum">
              <a:rPr lang="tr-TR" smtClean="0"/>
              <a:t>6</a:t>
            </a:fld>
            <a:endParaRPr lang="tr-TR"/>
          </a:p>
        </p:txBody>
      </p:sp>
    </p:spTree>
    <p:extLst>
      <p:ext uri="{BB962C8B-B14F-4D97-AF65-F5344CB8AC3E}">
        <p14:creationId xmlns:p14="http://schemas.microsoft.com/office/powerpoint/2010/main" val="1068449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Unvan 1"/>
          <p:cNvSpPr>
            <a:spLocks noGrp="1"/>
          </p:cNvSpPr>
          <p:nvPr>
            <p:ph type="ctrTitle"/>
          </p:nvPr>
        </p:nvSpPr>
        <p:spPr>
          <a:xfrm>
            <a:off x="1524000" y="1122363"/>
            <a:ext cx="9144000" cy="2387600"/>
          </a:xfrm>
        </p:spPr>
        <p:txBody>
          <a:bodyPr anchor="b"/>
          <a:lstStyle>
            <a:lvl1pPr algn="ctr">
              <a:defRPr sz="6000"/>
            </a:lvl1pPr>
          </a:lstStyle>
          <a:p>
            <a:r>
              <a:rPr lang="tr-TR" smtClean="0"/>
              <a:t>Asıl başlık stili için tıklatın</a:t>
            </a:r>
            <a:endParaRPr lang="tr-TR"/>
          </a:p>
        </p:txBody>
      </p:sp>
      <p:sp>
        <p:nvSpPr>
          <p:cNvPr id="3" name="Alt Başlı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smtClean="0"/>
              <a:t>Asıl alt başlık stilini düzenlemek için tıklayın</a:t>
            </a:r>
            <a:endParaRPr lang="tr-TR"/>
          </a:p>
        </p:txBody>
      </p:sp>
      <p:sp>
        <p:nvSpPr>
          <p:cNvPr id="4" name="Veri Yer Tutucusu 3"/>
          <p:cNvSpPr>
            <a:spLocks noGrp="1"/>
          </p:cNvSpPr>
          <p:nvPr>
            <p:ph type="dt" sz="half" idx="10"/>
          </p:nvPr>
        </p:nvSpPr>
        <p:spPr/>
        <p:txBody>
          <a:bodyPr/>
          <a:lstStyle/>
          <a:p>
            <a:fld id="{58EC81DA-0F31-4EF5-8FA1-010BA321E2EC}" type="datetimeFigureOut">
              <a:rPr lang="tr-TR" smtClean="0"/>
              <a:t>25.11.2021</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2807755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Dikey Metin Yer Tutucusu 2"/>
          <p:cNvSpPr>
            <a:spLocks noGrp="1"/>
          </p:cNvSpPr>
          <p:nvPr>
            <p:ph type="body" orient="vert" idx="1"/>
          </p:nvPr>
        </p:nvSpPr>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58EC81DA-0F31-4EF5-8FA1-010BA321E2EC}" type="datetimeFigureOut">
              <a:rPr lang="tr-TR" smtClean="0"/>
              <a:t>25.11.2021</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260544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724900" y="365125"/>
            <a:ext cx="2628900" cy="5811838"/>
          </a:xfrm>
        </p:spPr>
        <p:txBody>
          <a:bodyPr vert="eaVert"/>
          <a:lstStyle/>
          <a:p>
            <a:r>
              <a:rPr lang="tr-TR" smtClean="0"/>
              <a:t>Asıl başlık stili için tıklatın</a:t>
            </a:r>
            <a:endParaRPr lang="tr-TR"/>
          </a:p>
        </p:txBody>
      </p:sp>
      <p:sp>
        <p:nvSpPr>
          <p:cNvPr id="3" name="Dikey Metin Yer Tutucusu 2"/>
          <p:cNvSpPr>
            <a:spLocks noGrp="1"/>
          </p:cNvSpPr>
          <p:nvPr>
            <p:ph type="body" orient="vert" idx="1"/>
          </p:nvPr>
        </p:nvSpPr>
        <p:spPr>
          <a:xfrm>
            <a:off x="838200" y="365125"/>
            <a:ext cx="7734300" cy="5811838"/>
          </a:xfrm>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58EC81DA-0F31-4EF5-8FA1-010BA321E2EC}" type="datetimeFigureOut">
              <a:rPr lang="tr-TR" smtClean="0"/>
              <a:t>25.11.2021</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1179256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idx="1"/>
          </p:nvPr>
        </p:nvSpPr>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58EC81DA-0F31-4EF5-8FA1-010BA321E2EC}" type="datetimeFigureOut">
              <a:rPr lang="tr-TR" smtClean="0"/>
              <a:t>25.11.2021</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199796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Unvan 1"/>
          <p:cNvSpPr>
            <a:spLocks noGrp="1"/>
          </p:cNvSpPr>
          <p:nvPr>
            <p:ph type="title"/>
          </p:nvPr>
        </p:nvSpPr>
        <p:spPr>
          <a:xfrm>
            <a:off x="831850" y="1709738"/>
            <a:ext cx="10515600" cy="2852737"/>
          </a:xfrm>
        </p:spPr>
        <p:txBody>
          <a:bodyPr anchor="b"/>
          <a:lstStyle>
            <a:lvl1pPr>
              <a:defRPr sz="6000"/>
            </a:lvl1pPr>
          </a:lstStyle>
          <a:p>
            <a:r>
              <a:rPr lang="tr-TR" smtClean="0"/>
              <a:t>Asıl başlık stili için tıklatın</a:t>
            </a:r>
            <a:endParaRPr lang="tr-TR"/>
          </a:p>
        </p:txBody>
      </p:sp>
      <p:sp>
        <p:nvSpPr>
          <p:cNvPr id="3" name="Metin Yer Tutucus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smtClean="0"/>
              <a:t>Asıl metin stillerini düzenle</a:t>
            </a:r>
          </a:p>
        </p:txBody>
      </p:sp>
      <p:sp>
        <p:nvSpPr>
          <p:cNvPr id="4" name="Veri Yer Tutucusu 3"/>
          <p:cNvSpPr>
            <a:spLocks noGrp="1"/>
          </p:cNvSpPr>
          <p:nvPr>
            <p:ph type="dt" sz="half" idx="10"/>
          </p:nvPr>
        </p:nvSpPr>
        <p:spPr/>
        <p:txBody>
          <a:bodyPr/>
          <a:lstStyle/>
          <a:p>
            <a:fld id="{58EC81DA-0F31-4EF5-8FA1-010BA321E2EC}" type="datetimeFigureOut">
              <a:rPr lang="tr-TR" smtClean="0"/>
              <a:t>25.11.2021</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1185846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sz="half" idx="1"/>
          </p:nvPr>
        </p:nvSpPr>
        <p:spPr>
          <a:xfrm>
            <a:off x="838200" y="1825625"/>
            <a:ext cx="5181600" cy="435133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İçerik Yer Tutucusu 3"/>
          <p:cNvSpPr>
            <a:spLocks noGrp="1"/>
          </p:cNvSpPr>
          <p:nvPr>
            <p:ph sz="half" idx="2"/>
          </p:nvPr>
        </p:nvSpPr>
        <p:spPr>
          <a:xfrm>
            <a:off x="6172200" y="1825625"/>
            <a:ext cx="5181600" cy="435133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Veri Yer Tutucusu 4"/>
          <p:cNvSpPr>
            <a:spLocks noGrp="1"/>
          </p:cNvSpPr>
          <p:nvPr>
            <p:ph type="dt" sz="half" idx="10"/>
          </p:nvPr>
        </p:nvSpPr>
        <p:spPr/>
        <p:txBody>
          <a:bodyPr/>
          <a:lstStyle/>
          <a:p>
            <a:fld id="{58EC81DA-0F31-4EF5-8FA1-010BA321E2EC}" type="datetimeFigureOut">
              <a:rPr lang="tr-TR" smtClean="0"/>
              <a:t>25.11.2021</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1062750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Unvan 1"/>
          <p:cNvSpPr>
            <a:spLocks noGrp="1"/>
          </p:cNvSpPr>
          <p:nvPr>
            <p:ph type="title"/>
          </p:nvPr>
        </p:nvSpPr>
        <p:spPr>
          <a:xfrm>
            <a:off x="839788" y="365125"/>
            <a:ext cx="10515600" cy="1325563"/>
          </a:xfrm>
        </p:spPr>
        <p:txBody>
          <a:bodyPr/>
          <a:lstStyle/>
          <a:p>
            <a:r>
              <a:rPr lang="tr-TR" smtClean="0"/>
              <a:t>Asıl başlık stili için tıklatın</a:t>
            </a:r>
            <a:endParaRPr lang="tr-TR"/>
          </a:p>
        </p:txBody>
      </p:sp>
      <p:sp>
        <p:nvSpPr>
          <p:cNvPr id="3" name="Metin Yer Tut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4" name="İçerik Yer Tutucusu 3"/>
          <p:cNvSpPr>
            <a:spLocks noGrp="1"/>
          </p:cNvSpPr>
          <p:nvPr>
            <p:ph sz="half" idx="2"/>
          </p:nvPr>
        </p:nvSpPr>
        <p:spPr>
          <a:xfrm>
            <a:off x="839788" y="2505075"/>
            <a:ext cx="5157787" cy="368458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Metin Yer Tut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6" name="İçerik Yer Tutucusu 5"/>
          <p:cNvSpPr>
            <a:spLocks noGrp="1"/>
          </p:cNvSpPr>
          <p:nvPr>
            <p:ph sz="quarter" idx="4"/>
          </p:nvPr>
        </p:nvSpPr>
        <p:spPr>
          <a:xfrm>
            <a:off x="6172200" y="2505075"/>
            <a:ext cx="5183188" cy="368458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7" name="Veri Yer Tutucusu 6"/>
          <p:cNvSpPr>
            <a:spLocks noGrp="1"/>
          </p:cNvSpPr>
          <p:nvPr>
            <p:ph type="dt" sz="half" idx="10"/>
          </p:nvPr>
        </p:nvSpPr>
        <p:spPr/>
        <p:txBody>
          <a:bodyPr/>
          <a:lstStyle/>
          <a:p>
            <a:fld id="{58EC81DA-0F31-4EF5-8FA1-010BA321E2EC}" type="datetimeFigureOut">
              <a:rPr lang="tr-TR" smtClean="0"/>
              <a:t>25.11.2021</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4275922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Veri Yer Tutucusu 2"/>
          <p:cNvSpPr>
            <a:spLocks noGrp="1"/>
          </p:cNvSpPr>
          <p:nvPr>
            <p:ph type="dt" sz="half" idx="10"/>
          </p:nvPr>
        </p:nvSpPr>
        <p:spPr/>
        <p:txBody>
          <a:bodyPr/>
          <a:lstStyle/>
          <a:p>
            <a:fld id="{58EC81DA-0F31-4EF5-8FA1-010BA321E2EC}" type="datetimeFigureOut">
              <a:rPr lang="tr-TR" smtClean="0"/>
              <a:t>25.11.2021</a:t>
            </a:fld>
            <a:endParaRPr lang="tr-TR"/>
          </a:p>
        </p:txBody>
      </p:sp>
      <p:sp>
        <p:nvSpPr>
          <p:cNvPr id="4" name="Altbilgi Yer Tutucusu 3"/>
          <p:cNvSpPr>
            <a:spLocks noGrp="1"/>
          </p:cNvSpPr>
          <p:nvPr>
            <p:ph type="ftr" sz="quarter" idx="11"/>
          </p:nvPr>
        </p:nvSpPr>
        <p:spPr/>
        <p:txBody>
          <a:bodyPr/>
          <a:lstStyle/>
          <a:p>
            <a:endParaRPr lang="tr-TR"/>
          </a:p>
        </p:txBody>
      </p:sp>
      <p:sp>
        <p:nvSpPr>
          <p:cNvPr id="5" name="Slayt Numarası Yer Tutucusu 4"/>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15989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58EC81DA-0F31-4EF5-8FA1-010BA321E2EC}" type="datetimeFigureOut">
              <a:rPr lang="tr-TR" smtClean="0"/>
              <a:t>25.11.2021</a:t>
            </a:fld>
            <a:endParaRPr lang="tr-TR"/>
          </a:p>
        </p:txBody>
      </p:sp>
      <p:sp>
        <p:nvSpPr>
          <p:cNvPr id="3" name="Altbilgi Yer Tutucusu 2"/>
          <p:cNvSpPr>
            <a:spLocks noGrp="1"/>
          </p:cNvSpPr>
          <p:nvPr>
            <p:ph type="ftr" sz="quarter" idx="11"/>
          </p:nvPr>
        </p:nvSpPr>
        <p:spPr/>
        <p:txBody>
          <a:bodyPr/>
          <a:lstStyle/>
          <a:p>
            <a:endParaRPr lang="tr-TR"/>
          </a:p>
        </p:txBody>
      </p:sp>
      <p:sp>
        <p:nvSpPr>
          <p:cNvPr id="4" name="Slayt Numarası Yer Tutucusu 3"/>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1519254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tr-TR"/>
          </a:p>
        </p:txBody>
      </p:sp>
      <p:sp>
        <p:nvSpPr>
          <p:cNvPr id="3" name="İçerik Yer Tut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Veri Yer Tutucusu 4"/>
          <p:cNvSpPr>
            <a:spLocks noGrp="1"/>
          </p:cNvSpPr>
          <p:nvPr>
            <p:ph type="dt" sz="half" idx="10"/>
          </p:nvPr>
        </p:nvSpPr>
        <p:spPr/>
        <p:txBody>
          <a:bodyPr/>
          <a:lstStyle/>
          <a:p>
            <a:fld id="{58EC81DA-0F31-4EF5-8FA1-010BA321E2EC}" type="datetimeFigureOut">
              <a:rPr lang="tr-TR" smtClean="0"/>
              <a:t>25.11.2021</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3762269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tr-TR"/>
          </a:p>
        </p:txBody>
      </p:sp>
      <p:sp>
        <p:nvSpPr>
          <p:cNvPr id="3" name="Resim Yer Tutucus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Veri Yer Tutucusu 4"/>
          <p:cNvSpPr>
            <a:spLocks noGrp="1"/>
          </p:cNvSpPr>
          <p:nvPr>
            <p:ph type="dt" sz="half" idx="10"/>
          </p:nvPr>
        </p:nvSpPr>
        <p:spPr/>
        <p:txBody>
          <a:bodyPr/>
          <a:lstStyle/>
          <a:p>
            <a:fld id="{58EC81DA-0F31-4EF5-8FA1-010BA321E2EC}" type="datetimeFigureOut">
              <a:rPr lang="tr-TR" smtClean="0"/>
              <a:t>25.11.2021</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267717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smtClean="0"/>
              <a:t>Asıl başlık stili için tıklatın</a:t>
            </a:r>
            <a:endParaRPr lang="tr-TR"/>
          </a:p>
        </p:txBody>
      </p:sp>
      <p:sp>
        <p:nvSpPr>
          <p:cNvPr id="3" name="Metin Yer Tutucus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EC81DA-0F31-4EF5-8FA1-010BA321E2EC}" type="datetimeFigureOut">
              <a:rPr lang="tr-TR" smtClean="0"/>
              <a:t>25.11.2021</a:t>
            </a:fld>
            <a:endParaRPr lang="tr-TR"/>
          </a:p>
        </p:txBody>
      </p:sp>
      <p:sp>
        <p:nvSpPr>
          <p:cNvPr id="5" name="Altbilgi Yer Tutucusu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BD18B5-CC1C-4E70-AB52-90BD4E80584A}" type="slidenum">
              <a:rPr lang="tr-TR" smtClean="0"/>
              <a:t>‹#›</a:t>
            </a:fld>
            <a:endParaRPr lang="tr-TR"/>
          </a:p>
        </p:txBody>
      </p:sp>
    </p:spTree>
    <p:extLst>
      <p:ext uri="{BB962C8B-B14F-4D97-AF65-F5344CB8AC3E}">
        <p14:creationId xmlns:p14="http://schemas.microsoft.com/office/powerpoint/2010/main" val="225408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
        <p:nvSpPr>
          <p:cNvPr id="5" name="Metin kutusu 4"/>
          <p:cNvSpPr txBox="1"/>
          <p:nvPr/>
        </p:nvSpPr>
        <p:spPr>
          <a:xfrm>
            <a:off x="4714176" y="5819169"/>
            <a:ext cx="2566728" cy="707886"/>
          </a:xfrm>
          <a:prstGeom prst="rect">
            <a:avLst/>
          </a:prstGeom>
          <a:noFill/>
        </p:spPr>
        <p:txBody>
          <a:bodyPr wrap="none" rtlCol="0">
            <a:spAutoFit/>
          </a:bodyPr>
          <a:lstStyle/>
          <a:p>
            <a:r>
              <a:rPr lang="tr-TR" sz="4000" b="1" smtClean="0">
                <a:latin typeface="Informal Roman" panose="030604020304060B0204" pitchFamily="66" charset="0"/>
              </a:rPr>
              <a:t>FATİH İLİĞ</a:t>
            </a:r>
            <a:endParaRPr lang="tr-TR" sz="4000" b="1">
              <a:latin typeface="Informal Roman" panose="030604020304060B0204" pitchFamily="66" charset="0"/>
            </a:endParaRPr>
          </a:p>
        </p:txBody>
      </p:sp>
    </p:spTree>
    <p:extLst>
      <p:ext uri="{BB962C8B-B14F-4D97-AF65-F5344CB8AC3E}">
        <p14:creationId xmlns:p14="http://schemas.microsoft.com/office/powerpoint/2010/main" val="26962887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lstStyle/>
          <a:p>
            <a:r>
              <a:rPr lang="tr-TR"/>
              <a:t> </a:t>
            </a:r>
            <a:r>
              <a:rPr lang="tr-TR" smtClean="0"/>
              <a:t>Finite State Machines</a:t>
            </a:r>
            <a:endParaRPr lang="tr-TR"/>
          </a:p>
        </p:txBody>
      </p:sp>
      <p:sp>
        <p:nvSpPr>
          <p:cNvPr id="3" name="Unvan 2"/>
          <p:cNvSpPr>
            <a:spLocks noGrp="1"/>
          </p:cNvSpPr>
          <p:nvPr>
            <p:ph type="title"/>
          </p:nvPr>
        </p:nvSpPr>
        <p:spPr/>
        <p:txBody>
          <a:bodyPr/>
          <a:lstStyle/>
          <a:p>
            <a:r>
              <a:rPr lang="tr-TR" smtClean="0"/>
              <a:t>Ders 14</a:t>
            </a:r>
            <a:endParaRPr lang="tr-TR"/>
          </a:p>
        </p:txBody>
      </p:sp>
    </p:spTree>
    <p:extLst>
      <p:ext uri="{BB962C8B-B14F-4D97-AF65-F5344CB8AC3E}">
        <p14:creationId xmlns:p14="http://schemas.microsoft.com/office/powerpoint/2010/main" val="21472130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354675" y="181429"/>
            <a:ext cx="10692939" cy="6935232"/>
          </a:xfrm>
          <a:prstGeom prst="rect">
            <a:avLst/>
          </a:prstGeom>
        </p:spPr>
        <p:txBody>
          <a:bodyPr wrap="square">
            <a:spAutoFit/>
          </a:bodyPr>
          <a:lstStyle/>
          <a:p>
            <a:pPr>
              <a:lnSpc>
                <a:spcPct val="150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The finite state machines (FSM) is defined as a machine whose next state is a function of both the present state and inputs</a:t>
            </a:r>
            <a:r>
              <a:rPr lang="en-US" smtClean="0">
                <a:latin typeface="Times New Roman" panose="02020603050405020304" pitchFamily="18" charset="0"/>
                <a:ea typeface="Calibri" panose="020F0502020204030204" pitchFamily="34" charset="0"/>
                <a:cs typeface="Times New Roman" panose="02020603050405020304" pitchFamily="18" charset="0"/>
              </a:rPr>
              <a:t>.</a:t>
            </a:r>
            <a:endParaRPr lang="tr-TR" smtClean="0">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tr-TR">
                <a:latin typeface="Times New Roman" panose="02020603050405020304" pitchFamily="18" charset="0"/>
                <a:ea typeface="Calibri" panose="020F0502020204030204" pitchFamily="34" charset="0"/>
                <a:cs typeface="Times New Roman" panose="02020603050405020304" pitchFamily="18" charset="0"/>
              </a:rPr>
              <a:t>Sınırlı sayıda durumdan ve durumlar arası geçişlerden oluşan davranışların bir modelidir</a:t>
            </a:r>
            <a:r>
              <a:rPr lang="tr-TR" smtClean="0">
                <a:latin typeface="Times New Roman" panose="02020603050405020304" pitchFamily="18" charset="0"/>
                <a:ea typeface="Calibri" panose="020F0502020204030204" pitchFamily="34" charset="0"/>
                <a:cs typeface="Times New Roman" panose="02020603050405020304" pitchFamily="18" charset="0"/>
              </a:rPr>
              <a:t>.</a:t>
            </a:r>
          </a:p>
          <a:p>
            <a:pPr>
              <a:lnSpc>
                <a:spcPct val="150000"/>
              </a:lnSpc>
              <a:spcAft>
                <a:spcPts val="800"/>
              </a:spcAft>
            </a:pPr>
            <a:r>
              <a:rPr lang="tr-TR">
                <a:latin typeface="Times New Roman" panose="02020603050405020304" pitchFamily="18" charset="0"/>
                <a:ea typeface="Calibri" panose="020F0502020204030204" pitchFamily="34" charset="0"/>
                <a:cs typeface="Times New Roman" panose="02020603050405020304" pitchFamily="18" charset="0"/>
              </a:rPr>
              <a:t>Sonlu durum makinesi olarak adlandırılan FSM sayısal mantık devrelerinde ya da bilgisayar programlarında sınırlı sayıdaki durumların arasındaki iletişimi modellemek için kullanılır.</a:t>
            </a:r>
          </a:p>
          <a:p>
            <a:pPr>
              <a:lnSpc>
                <a:spcPct val="150000"/>
              </a:lnSpc>
              <a:spcAft>
                <a:spcPts val="800"/>
              </a:spcAft>
            </a:pPr>
            <a:r>
              <a:rPr lang="tr-TR">
                <a:latin typeface="Times New Roman" panose="02020603050405020304" pitchFamily="18" charset="0"/>
                <a:ea typeface="Calibri" panose="020F0502020204030204" pitchFamily="34" charset="0"/>
                <a:cs typeface="Times New Roman" panose="02020603050405020304" pitchFamily="18" charset="0"/>
              </a:rPr>
              <a:t>NOT: Yanlışlıkla geçersiz bir durumun önüne geçmek için kullanılan yöntemlerden birisi,case yapısının içerisinde when others mutlaka kullanılmalıdır.</a:t>
            </a:r>
          </a:p>
          <a:p>
            <a:pPr>
              <a:lnSpc>
                <a:spcPct val="150000"/>
              </a:lnSpc>
              <a:spcAft>
                <a:spcPts val="800"/>
              </a:spcAft>
            </a:pPr>
            <a:r>
              <a:rPr lang="tr-TR">
                <a:latin typeface="Times New Roman" panose="02020603050405020304" pitchFamily="18" charset="0"/>
                <a:ea typeface="Calibri" panose="020F0502020204030204" pitchFamily="34" charset="0"/>
                <a:cs typeface="Times New Roman" panose="02020603050405020304" pitchFamily="18" charset="0"/>
              </a:rPr>
              <a:t>NOT: Case durumlarında kodun execute edilmesi type türünde tanımlanan ilk sinyal ile başlar .(Initial</a:t>
            </a:r>
            <a:r>
              <a:rPr lang="tr-TR" smtClean="0">
                <a:latin typeface="Times New Roman" panose="02020603050405020304" pitchFamily="18" charset="0"/>
                <a:ea typeface="Calibri" panose="020F0502020204030204" pitchFamily="34" charset="0"/>
                <a:cs typeface="Times New Roman" panose="02020603050405020304" pitchFamily="18" charset="0"/>
              </a:rPr>
              <a:t>)</a:t>
            </a:r>
          </a:p>
          <a:p>
            <a:pPr>
              <a:lnSpc>
                <a:spcPct val="150000"/>
              </a:lnSpc>
              <a:spcAft>
                <a:spcPts val="800"/>
              </a:spcAft>
            </a:pPr>
            <a:r>
              <a:rPr lang="tr-TR" smtClean="0">
                <a:latin typeface="Times New Roman" panose="02020603050405020304" pitchFamily="18" charset="0"/>
                <a:ea typeface="Calibri" panose="020F0502020204030204" pitchFamily="34" charset="0"/>
                <a:cs typeface="Times New Roman" panose="02020603050405020304" pitchFamily="18" charset="0"/>
              </a:rPr>
              <a:t>Aşağıdaki </a:t>
            </a:r>
            <a:r>
              <a:rPr lang="tr-TR">
                <a:latin typeface="Times New Roman" panose="02020603050405020304" pitchFamily="18" charset="0"/>
                <a:ea typeface="Calibri" panose="020F0502020204030204" pitchFamily="34" charset="0"/>
                <a:cs typeface="Times New Roman" panose="02020603050405020304" pitchFamily="18" charset="0"/>
              </a:rPr>
              <a:t>örnekte kod basla ile başlayacaktır .Durum’un ilk değeri basla olur.</a:t>
            </a:r>
          </a:p>
          <a:p>
            <a:pPr>
              <a:lnSpc>
                <a:spcPct val="150000"/>
              </a:lnSpc>
              <a:spcAft>
                <a:spcPts val="800"/>
              </a:spcAft>
            </a:pPr>
            <a:r>
              <a:rPr lang="tr-TR">
                <a:latin typeface="Times New Roman" panose="02020603050405020304" pitchFamily="18" charset="0"/>
                <a:ea typeface="Calibri" panose="020F0502020204030204" pitchFamily="34" charset="0"/>
                <a:cs typeface="Times New Roman" panose="02020603050405020304" pitchFamily="18" charset="0"/>
              </a:rPr>
              <a:t>-	type durum_turu is (basla,devam,dur,bitti);</a:t>
            </a:r>
          </a:p>
          <a:p>
            <a:pPr>
              <a:lnSpc>
                <a:spcPct val="150000"/>
              </a:lnSpc>
              <a:spcAft>
                <a:spcPts val="800"/>
              </a:spcAft>
            </a:pPr>
            <a:endParaRPr lang="tr-TR">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endParaRPr lang="tr-TR" smtClean="0">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endParaRPr lang="tr-TR">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Resim 6"/>
          <p:cNvPicPr/>
          <p:nvPr/>
        </p:nvPicPr>
        <p:blipFill>
          <a:blip r:embed="rId2">
            <a:extLst>
              <a:ext uri="{28A0092B-C50C-407E-A947-70E740481C1C}">
                <a14:useLocalDpi xmlns:a14="http://schemas.microsoft.com/office/drawing/2010/main" val="0"/>
              </a:ext>
            </a:extLst>
          </a:blip>
          <a:stretch>
            <a:fillRect/>
          </a:stretch>
        </p:blipFill>
        <p:spPr>
          <a:xfrm>
            <a:off x="10122130" y="3250277"/>
            <a:ext cx="1457499" cy="3176013"/>
          </a:xfrm>
          <a:prstGeom prst="rect">
            <a:avLst/>
          </a:prstGeom>
        </p:spPr>
      </p:pic>
    </p:spTree>
    <p:extLst>
      <p:ext uri="{BB962C8B-B14F-4D97-AF65-F5344CB8AC3E}">
        <p14:creationId xmlns:p14="http://schemas.microsoft.com/office/powerpoint/2010/main" val="22237990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221672" y="0"/>
            <a:ext cx="3063980" cy="507831"/>
          </a:xfrm>
          <a:prstGeom prst="rect">
            <a:avLst/>
          </a:prstGeom>
        </p:spPr>
        <p:txBody>
          <a:bodyPr wrap="none">
            <a:spAutoFit/>
          </a:bodyPr>
          <a:lstStyle/>
          <a:p>
            <a:pPr>
              <a:lnSpc>
                <a:spcPct val="150000"/>
              </a:lnSpc>
              <a:spcBef>
                <a:spcPts val="800"/>
              </a:spcBef>
              <a:spcAft>
                <a:spcPts val="600"/>
              </a:spcAft>
            </a:pPr>
            <a:r>
              <a:rPr lang="tr-TR" b="1" smtClean="0">
                <a:latin typeface="Times New Roman" panose="02020603050405020304" pitchFamily="18" charset="0"/>
                <a:ea typeface="Times New Roman" panose="02020603050405020304" pitchFamily="18" charset="0"/>
                <a:cs typeface="Times New Roman" panose="02020603050405020304" pitchFamily="18" charset="0"/>
              </a:rPr>
              <a:t>1.</a:t>
            </a:r>
            <a:r>
              <a:rPr lang="en-US" b="1" smtClean="0">
                <a:latin typeface="Times New Roman" panose="02020603050405020304" pitchFamily="18" charset="0"/>
                <a:ea typeface="Times New Roman" panose="02020603050405020304" pitchFamily="18" charset="0"/>
                <a:cs typeface="Times New Roman" panose="02020603050405020304" pitchFamily="18" charset="0"/>
              </a:rPr>
              <a:t> </a:t>
            </a:r>
            <a:r>
              <a:rPr lang="en-US" b="1">
                <a:latin typeface="Times New Roman" panose="02020603050405020304" pitchFamily="18" charset="0"/>
                <a:ea typeface="Times New Roman" panose="02020603050405020304" pitchFamily="18" charset="0"/>
                <a:cs typeface="Times New Roman" panose="02020603050405020304" pitchFamily="18" charset="0"/>
              </a:rPr>
              <a:t>Durumların Tanımlanması</a:t>
            </a:r>
            <a:endParaRPr lang="tr-TR" b="1">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2" name="Resim 1"/>
          <p:cNvPicPr>
            <a:picLocks noChangeAspect="1"/>
          </p:cNvPicPr>
          <p:nvPr/>
        </p:nvPicPr>
        <p:blipFill>
          <a:blip r:embed="rId2"/>
          <a:stretch>
            <a:fillRect/>
          </a:stretch>
        </p:blipFill>
        <p:spPr>
          <a:xfrm>
            <a:off x="542925" y="515599"/>
            <a:ext cx="3524250" cy="390525"/>
          </a:xfrm>
          <a:prstGeom prst="rect">
            <a:avLst/>
          </a:prstGeom>
        </p:spPr>
      </p:pic>
      <p:pic>
        <p:nvPicPr>
          <p:cNvPr id="8" name="Resim 7"/>
          <p:cNvPicPr>
            <a:picLocks noChangeAspect="1"/>
          </p:cNvPicPr>
          <p:nvPr/>
        </p:nvPicPr>
        <p:blipFill>
          <a:blip r:embed="rId3"/>
          <a:stretch>
            <a:fillRect/>
          </a:stretch>
        </p:blipFill>
        <p:spPr>
          <a:xfrm>
            <a:off x="619125" y="1361567"/>
            <a:ext cx="3028950" cy="4810125"/>
          </a:xfrm>
          <a:prstGeom prst="rect">
            <a:avLst/>
          </a:prstGeom>
        </p:spPr>
      </p:pic>
      <p:pic>
        <p:nvPicPr>
          <p:cNvPr id="9" name="Resim 8"/>
          <p:cNvPicPr>
            <a:picLocks noChangeAspect="1"/>
          </p:cNvPicPr>
          <p:nvPr/>
        </p:nvPicPr>
        <p:blipFill>
          <a:blip r:embed="rId4"/>
          <a:stretch>
            <a:fillRect/>
          </a:stretch>
        </p:blipFill>
        <p:spPr>
          <a:xfrm>
            <a:off x="4578730" y="146302"/>
            <a:ext cx="4625216" cy="6635498"/>
          </a:xfrm>
          <a:prstGeom prst="rect">
            <a:avLst/>
          </a:prstGeom>
        </p:spPr>
      </p:pic>
    </p:spTree>
    <p:extLst>
      <p:ext uri="{BB962C8B-B14F-4D97-AF65-F5344CB8AC3E}">
        <p14:creationId xmlns:p14="http://schemas.microsoft.com/office/powerpoint/2010/main" val="12196600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333541" y="326567"/>
            <a:ext cx="4442563" cy="646331"/>
          </a:xfrm>
          <a:prstGeom prst="rect">
            <a:avLst/>
          </a:prstGeom>
        </p:spPr>
        <p:txBody>
          <a:bodyPr wrap="none">
            <a:spAutoFit/>
          </a:bodyPr>
          <a:lstStyle/>
          <a:p>
            <a:r>
              <a:rPr lang="tr-TR" b="1" smtClean="0">
                <a:latin typeface="Times New Roman" panose="02020603050405020304" pitchFamily="18" charset="0"/>
                <a:ea typeface="Calibri" panose="020F0502020204030204" pitchFamily="34" charset="0"/>
              </a:rPr>
              <a:t>Advanced </a:t>
            </a:r>
            <a:r>
              <a:rPr lang="en-US" b="1" smtClean="0">
                <a:latin typeface="Times New Roman" panose="02020603050405020304" pitchFamily="18" charset="0"/>
                <a:ea typeface="Calibri" panose="020F0502020204030204" pitchFamily="34" charset="0"/>
              </a:rPr>
              <a:t>Finite </a:t>
            </a:r>
            <a:r>
              <a:rPr lang="en-US" b="1">
                <a:latin typeface="Times New Roman" panose="02020603050405020304" pitchFamily="18" charset="0"/>
                <a:ea typeface="Calibri" panose="020F0502020204030204" pitchFamily="34" charset="0"/>
              </a:rPr>
              <a:t>State </a:t>
            </a:r>
            <a:r>
              <a:rPr lang="en-US" b="1" smtClean="0">
                <a:latin typeface="Times New Roman" panose="02020603050405020304" pitchFamily="18" charset="0"/>
                <a:ea typeface="Calibri" panose="020F0502020204030204" pitchFamily="34" charset="0"/>
              </a:rPr>
              <a:t>Machine</a:t>
            </a:r>
            <a:r>
              <a:rPr lang="tr-TR" b="1" smtClean="0">
                <a:latin typeface="Times New Roman" panose="02020603050405020304" pitchFamily="18" charset="0"/>
                <a:ea typeface="Calibri" panose="020F0502020204030204" pitchFamily="34" charset="0"/>
              </a:rPr>
              <a:t> Techniques</a:t>
            </a:r>
          </a:p>
          <a:p>
            <a:r>
              <a:rPr lang="tr-TR" b="1" smtClean="0">
                <a:latin typeface="Times New Roman" panose="02020603050405020304" pitchFamily="18" charset="0"/>
              </a:rPr>
              <a:t>Mealy and Moore Machines</a:t>
            </a:r>
            <a:endParaRPr lang="tr-TR" b="1"/>
          </a:p>
        </p:txBody>
      </p:sp>
      <p:sp>
        <p:nvSpPr>
          <p:cNvPr id="5" name="Dikdörtgen 4"/>
          <p:cNvSpPr/>
          <p:nvPr/>
        </p:nvSpPr>
        <p:spPr>
          <a:xfrm>
            <a:off x="429490" y="695899"/>
            <a:ext cx="11249891" cy="2308324"/>
          </a:xfrm>
          <a:prstGeom prst="rect">
            <a:avLst/>
          </a:prstGeom>
        </p:spPr>
        <p:txBody>
          <a:bodyPr wrap="square">
            <a:spAutoFit/>
          </a:bodyPr>
          <a:lstStyle/>
          <a:p>
            <a:pPr>
              <a:lnSpc>
                <a:spcPct val="200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In this section, we will discuss how to describe </a:t>
            </a:r>
            <a:r>
              <a:rPr lang="en-US">
                <a:solidFill>
                  <a:srgbClr val="FF0000"/>
                </a:solidFill>
                <a:latin typeface="Times New Roman" panose="02020603050405020304" pitchFamily="18" charset="0"/>
                <a:ea typeface="Calibri" panose="020F0502020204030204" pitchFamily="34" charset="0"/>
                <a:cs typeface="Times New Roman" panose="02020603050405020304" pitchFamily="18" charset="0"/>
              </a:rPr>
              <a:t>Moore Machines</a:t>
            </a:r>
            <a:r>
              <a:rPr lang="en-US">
                <a:latin typeface="Times New Roman" panose="02020603050405020304" pitchFamily="18" charset="0"/>
                <a:ea typeface="Calibri" panose="020F0502020204030204" pitchFamily="34" charset="0"/>
                <a:cs typeface="Times New Roman" panose="02020603050405020304" pitchFamily="18" charset="0"/>
              </a:rPr>
              <a:t>. Moore machines are very useful because their </a:t>
            </a:r>
            <a:r>
              <a:rPr lang="en-US">
                <a:solidFill>
                  <a:srgbClr val="FF0000"/>
                </a:solidFill>
                <a:latin typeface="Times New Roman" panose="02020603050405020304" pitchFamily="18" charset="0"/>
                <a:ea typeface="Calibri" panose="020F0502020204030204" pitchFamily="34" charset="0"/>
                <a:cs typeface="Times New Roman" panose="02020603050405020304" pitchFamily="18" charset="0"/>
              </a:rPr>
              <a:t>output signals are synchronized with the clock</a:t>
            </a:r>
            <a:r>
              <a:rPr lang="en-US">
                <a:latin typeface="Times New Roman" panose="02020603050405020304" pitchFamily="18" charset="0"/>
                <a:ea typeface="Calibri" panose="020F0502020204030204" pitchFamily="34" charset="0"/>
                <a:cs typeface="Times New Roman" panose="02020603050405020304" pitchFamily="18" charset="0"/>
              </a:rPr>
              <a:t>.  No matter when input signals reach the Moore machine, its output signals will not change until rising edge of the next clock cycle. This is very important to avoid </a:t>
            </a:r>
            <a:r>
              <a:rPr lang="en-US">
                <a:solidFill>
                  <a:srgbClr val="FF0000"/>
                </a:solidFill>
                <a:latin typeface="Times New Roman" panose="02020603050405020304" pitchFamily="18" charset="0"/>
                <a:ea typeface="Calibri" panose="020F0502020204030204" pitchFamily="34" charset="0"/>
                <a:cs typeface="Times New Roman" panose="02020603050405020304" pitchFamily="18" charset="0"/>
              </a:rPr>
              <a:t>setup timing violations</a:t>
            </a:r>
            <a:r>
              <a:rPr lang="en-US">
                <a:latin typeface="Times New Roman" panose="02020603050405020304" pitchFamily="18" charset="0"/>
                <a:ea typeface="Calibri" panose="020F0502020204030204" pitchFamily="34" charset="0"/>
                <a:cs typeface="Times New Roman" panose="02020603050405020304" pitchFamily="18" charset="0"/>
              </a:rPr>
              <a:t>.(setup/hold time) </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Dikdörtgen 5"/>
          <p:cNvSpPr/>
          <p:nvPr/>
        </p:nvSpPr>
        <p:spPr>
          <a:xfrm>
            <a:off x="429490" y="2928865"/>
            <a:ext cx="11345840" cy="1754326"/>
          </a:xfrm>
          <a:prstGeom prst="rect">
            <a:avLst/>
          </a:prstGeom>
        </p:spPr>
        <p:txBody>
          <a:bodyPr wrap="square">
            <a:spAutoFit/>
          </a:bodyPr>
          <a:lstStyle/>
          <a:p>
            <a:pPr>
              <a:lnSpc>
                <a:spcPct val="200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For example, if a </a:t>
            </a:r>
            <a:r>
              <a:rPr lang="en-US">
                <a:solidFill>
                  <a:srgbClr val="FF0000"/>
                </a:solidFill>
                <a:latin typeface="Times New Roman" panose="02020603050405020304" pitchFamily="18" charset="0"/>
                <a:ea typeface="Calibri" panose="020F0502020204030204" pitchFamily="34" charset="0"/>
                <a:cs typeface="Times New Roman" panose="02020603050405020304" pitchFamily="18" charset="0"/>
              </a:rPr>
              <a:t>Mealy </a:t>
            </a:r>
            <a:r>
              <a:rPr lang="en-US">
                <a:latin typeface="Times New Roman" panose="02020603050405020304" pitchFamily="18" charset="0"/>
                <a:ea typeface="Calibri" panose="020F0502020204030204" pitchFamily="34" charset="0"/>
                <a:cs typeface="Times New Roman" panose="02020603050405020304" pitchFamily="18" charset="0"/>
              </a:rPr>
              <a:t>machine’s input signal changes some time later. “Some time later” might come after the setup time threshold for the next rising edge. If this happens, the registers that will hold the FSMs next state may receive garbage, or incorrect inputs. Obviously, this amounts to a bug in your FSM. </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Dikdörtgen 6"/>
          <p:cNvSpPr/>
          <p:nvPr/>
        </p:nvSpPr>
        <p:spPr>
          <a:xfrm>
            <a:off x="2222269" y="4984787"/>
            <a:ext cx="9969731" cy="1200329"/>
          </a:xfrm>
          <a:prstGeom prst="rect">
            <a:avLst/>
          </a:prstGeom>
        </p:spPr>
        <p:txBody>
          <a:bodyPr wrap="square">
            <a:spAutoFit/>
          </a:bodyPr>
          <a:lstStyle/>
          <a:p>
            <a:pPr>
              <a:lnSpc>
                <a:spcPct val="200000"/>
              </a:lnSpc>
              <a:spcAft>
                <a:spcPts val="0"/>
              </a:spcAft>
            </a:pPr>
            <a:r>
              <a:rPr lang="en-US">
                <a:latin typeface="Times New Roman" panose="02020603050405020304" pitchFamily="18" charset="0"/>
                <a:ea typeface="Calibri" panose="020F0502020204030204" pitchFamily="34" charset="0"/>
                <a:cs typeface="Times New Roman" panose="02020603050405020304" pitchFamily="18" charset="0"/>
              </a:rPr>
              <a:t>In </a:t>
            </a:r>
            <a:r>
              <a:rPr lang="en-US">
                <a:solidFill>
                  <a:srgbClr val="FF0000"/>
                </a:solidFill>
                <a:latin typeface="Times New Roman" panose="02020603050405020304" pitchFamily="18" charset="0"/>
                <a:ea typeface="Calibri" panose="020F0502020204030204" pitchFamily="34" charset="0"/>
                <a:cs typeface="Times New Roman" panose="02020603050405020304" pitchFamily="18" charset="0"/>
              </a:rPr>
              <a:t>Moore </a:t>
            </a:r>
            <a:r>
              <a:rPr lang="en-US">
                <a:latin typeface="Times New Roman" panose="02020603050405020304" pitchFamily="18" charset="0"/>
                <a:ea typeface="Calibri" panose="020F0502020204030204" pitchFamily="34" charset="0"/>
                <a:cs typeface="Times New Roman" panose="02020603050405020304" pitchFamily="18" charset="0"/>
              </a:rPr>
              <a:t>machine, </a:t>
            </a:r>
            <a:r>
              <a:rPr lang="en-US">
                <a:solidFill>
                  <a:srgbClr val="FF0000"/>
                </a:solidFill>
                <a:latin typeface="Times New Roman" panose="02020603050405020304" pitchFamily="18" charset="0"/>
                <a:ea typeface="Calibri" panose="020F0502020204030204" pitchFamily="34" charset="0"/>
                <a:cs typeface="Times New Roman" panose="02020603050405020304" pitchFamily="18" charset="0"/>
              </a:rPr>
              <a:t>output </a:t>
            </a:r>
            <a:r>
              <a:rPr lang="en-US">
                <a:latin typeface="Times New Roman" panose="02020603050405020304" pitchFamily="18" charset="0"/>
                <a:ea typeface="Calibri" panose="020F0502020204030204" pitchFamily="34" charset="0"/>
                <a:cs typeface="Times New Roman" panose="02020603050405020304" pitchFamily="18" charset="0"/>
              </a:rPr>
              <a:t>signals are only </a:t>
            </a:r>
            <a:r>
              <a:rPr lang="en-US">
                <a:solidFill>
                  <a:srgbClr val="FF0000"/>
                </a:solidFill>
                <a:latin typeface="Times New Roman" panose="02020603050405020304" pitchFamily="18" charset="0"/>
                <a:ea typeface="Calibri" panose="020F0502020204030204" pitchFamily="34" charset="0"/>
                <a:cs typeface="Times New Roman" panose="02020603050405020304" pitchFamily="18" charset="0"/>
              </a:rPr>
              <a:t>dependent on the current state</a:t>
            </a:r>
            <a:r>
              <a:rPr lang="en-US">
                <a:latin typeface="Times New Roman" panose="02020603050405020304" pitchFamily="18" charset="0"/>
                <a:ea typeface="Calibri" panose="020F0502020204030204" pitchFamily="34" charset="0"/>
                <a:cs typeface="Times New Roman" panose="02020603050405020304" pitchFamily="18" charset="0"/>
              </a:rPr>
              <a:t>. </a:t>
            </a:r>
            <a:endParaRPr lang="tr-TR">
              <a:latin typeface="Times New Roman" panose="02020603050405020304" pitchFamily="18" charset="0"/>
              <a:ea typeface="Calibri" panose="020F0502020204030204" pitchFamily="34" charset="0"/>
              <a:cs typeface="Times New Roman" panose="02020603050405020304" pitchFamily="18" charset="0"/>
            </a:endParaRPr>
          </a:p>
          <a:p>
            <a:pPr>
              <a:lnSpc>
                <a:spcPct val="200000"/>
              </a:lnSpc>
              <a:spcAft>
                <a:spcPts val="0"/>
              </a:spcAft>
            </a:pPr>
            <a:r>
              <a:rPr lang="en-US">
                <a:latin typeface="Times New Roman" panose="02020603050405020304" pitchFamily="18" charset="0"/>
                <a:ea typeface="Calibri" panose="020F0502020204030204" pitchFamily="34" charset="0"/>
                <a:cs typeface="Times New Roman" panose="02020603050405020304" pitchFamily="18" charset="0"/>
              </a:rPr>
              <a:t>In </a:t>
            </a:r>
            <a:r>
              <a:rPr lang="en-US">
                <a:solidFill>
                  <a:srgbClr val="FF0000"/>
                </a:solidFill>
                <a:latin typeface="Times New Roman" panose="02020603050405020304" pitchFamily="18" charset="0"/>
                <a:ea typeface="Calibri" panose="020F0502020204030204" pitchFamily="34" charset="0"/>
                <a:cs typeface="Times New Roman" panose="02020603050405020304" pitchFamily="18" charset="0"/>
              </a:rPr>
              <a:t>Mealy </a:t>
            </a:r>
            <a:r>
              <a:rPr lang="en-US">
                <a:latin typeface="Times New Roman" panose="02020603050405020304" pitchFamily="18" charset="0"/>
                <a:ea typeface="Calibri" panose="020F0502020204030204" pitchFamily="34" charset="0"/>
                <a:cs typeface="Times New Roman" panose="02020603050405020304" pitchFamily="18" charset="0"/>
              </a:rPr>
              <a:t>machine, </a:t>
            </a:r>
            <a:r>
              <a:rPr lang="en-US">
                <a:solidFill>
                  <a:srgbClr val="FF0000"/>
                </a:solidFill>
                <a:latin typeface="Times New Roman" panose="02020603050405020304" pitchFamily="18" charset="0"/>
                <a:ea typeface="Calibri" panose="020F0502020204030204" pitchFamily="34" charset="0"/>
                <a:cs typeface="Times New Roman" panose="02020603050405020304" pitchFamily="18" charset="0"/>
              </a:rPr>
              <a:t>output </a:t>
            </a:r>
            <a:r>
              <a:rPr lang="en-US">
                <a:latin typeface="Times New Roman" panose="02020603050405020304" pitchFamily="18" charset="0"/>
                <a:ea typeface="Calibri" panose="020F0502020204030204" pitchFamily="34" charset="0"/>
                <a:cs typeface="Times New Roman" panose="02020603050405020304" pitchFamily="18" charset="0"/>
              </a:rPr>
              <a:t>signals are dependent on bothe </a:t>
            </a:r>
            <a:r>
              <a:rPr lang="en-US">
                <a:solidFill>
                  <a:srgbClr val="FF0000"/>
                </a:solidFill>
                <a:latin typeface="Times New Roman" panose="02020603050405020304" pitchFamily="18" charset="0"/>
                <a:ea typeface="Calibri" panose="020F0502020204030204" pitchFamily="34" charset="0"/>
                <a:cs typeface="Times New Roman" panose="02020603050405020304" pitchFamily="18" charset="0"/>
              </a:rPr>
              <a:t>the current state </a:t>
            </a:r>
            <a:r>
              <a:rPr lang="en-US">
                <a:latin typeface="Times New Roman" panose="02020603050405020304" pitchFamily="18" charset="0"/>
                <a:ea typeface="Calibri" panose="020F0502020204030204" pitchFamily="34" charset="0"/>
                <a:cs typeface="Times New Roman" panose="02020603050405020304" pitchFamily="18" charset="0"/>
              </a:rPr>
              <a:t>and the </a:t>
            </a:r>
            <a:r>
              <a:rPr lang="en-US">
                <a:solidFill>
                  <a:srgbClr val="FF0000"/>
                </a:solidFill>
                <a:latin typeface="Times New Roman" panose="02020603050405020304" pitchFamily="18" charset="0"/>
                <a:ea typeface="Calibri" panose="020F0502020204030204" pitchFamily="34" charset="0"/>
                <a:cs typeface="Times New Roman" panose="02020603050405020304" pitchFamily="18" charset="0"/>
              </a:rPr>
              <a:t>inputs</a:t>
            </a:r>
            <a:r>
              <a:rPr lang="en-US">
                <a:latin typeface="Times New Roman" panose="02020603050405020304" pitchFamily="18" charset="0"/>
                <a:ea typeface="Calibri" panose="020F0502020204030204" pitchFamily="34" charset="0"/>
                <a:cs typeface="Times New Roman" panose="02020603050405020304" pitchFamily="18" charset="0"/>
              </a:rPr>
              <a:t>.</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473805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3"/>
          <a:stretch>
            <a:fillRect/>
          </a:stretch>
        </p:blipFill>
        <p:spPr>
          <a:xfrm>
            <a:off x="2867285" y="67107"/>
            <a:ext cx="6257925" cy="2733675"/>
          </a:xfrm>
          <a:prstGeom prst="rect">
            <a:avLst/>
          </a:prstGeom>
        </p:spPr>
      </p:pic>
      <p:sp>
        <p:nvSpPr>
          <p:cNvPr id="5" name="Dikdörtgen 4"/>
          <p:cNvSpPr/>
          <p:nvPr/>
        </p:nvSpPr>
        <p:spPr>
          <a:xfrm>
            <a:off x="612370" y="3026422"/>
            <a:ext cx="11308081" cy="2354491"/>
          </a:xfrm>
          <a:prstGeom prst="rect">
            <a:avLst/>
          </a:prstGeom>
        </p:spPr>
        <p:txBody>
          <a:bodyPr wrap="square">
            <a:spAutoFit/>
          </a:bodyPr>
          <a:lstStyle/>
          <a:p>
            <a:pPr>
              <a:lnSpc>
                <a:spcPct val="150000"/>
              </a:lnSpc>
              <a:spcAft>
                <a:spcPts val="0"/>
              </a:spcAft>
            </a:pPr>
            <a:r>
              <a:rPr lang="en-US" sz="1400" b="1">
                <a:latin typeface="Times New Roman" panose="02020603050405020304" pitchFamily="18" charset="0"/>
                <a:ea typeface="Calibri" panose="020F0502020204030204" pitchFamily="34" charset="0"/>
                <a:cs typeface="Times New Roman" panose="02020603050405020304" pitchFamily="18" charset="0"/>
              </a:rPr>
              <a:t>FSM Coding Guidelines</a:t>
            </a:r>
            <a:endParaRPr lang="tr-TR" sz="140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0"/>
              </a:spcAft>
              <a:buFont typeface="Symbol" panose="05050102010706020507" pitchFamily="18" charset="2"/>
              <a:buChar char=""/>
            </a:pPr>
            <a:r>
              <a:rPr lang="en-US" sz="1400">
                <a:latin typeface="Times New Roman" panose="02020603050405020304" pitchFamily="18" charset="0"/>
                <a:ea typeface="Calibri" panose="020F0502020204030204" pitchFamily="34" charset="0"/>
                <a:cs typeface="Times New Roman" panose="02020603050405020304" pitchFamily="18" charset="0"/>
              </a:rPr>
              <a:t>Make each FSM design a separate </a:t>
            </a:r>
            <a:r>
              <a:rPr lang="tr-TR" sz="1400" smtClean="0">
                <a:latin typeface="Times New Roman" panose="02020603050405020304" pitchFamily="18" charset="0"/>
                <a:ea typeface="Calibri" panose="020F0502020204030204" pitchFamily="34" charset="0"/>
                <a:cs typeface="Times New Roman" panose="02020603050405020304" pitchFamily="18" charset="0"/>
              </a:rPr>
              <a:t>in </a:t>
            </a:r>
            <a:r>
              <a:rPr lang="en-US" sz="1400" smtClean="0">
                <a:latin typeface="Times New Roman" panose="02020603050405020304" pitchFamily="18" charset="0"/>
                <a:ea typeface="Calibri" panose="020F0502020204030204" pitchFamily="34" charset="0"/>
                <a:cs typeface="Times New Roman" panose="02020603050405020304" pitchFamily="18" charset="0"/>
              </a:rPr>
              <a:t>VHDL </a:t>
            </a:r>
            <a:r>
              <a:rPr lang="en-US" sz="1400">
                <a:latin typeface="Times New Roman" panose="02020603050405020304" pitchFamily="18" charset="0"/>
                <a:ea typeface="Calibri" panose="020F0502020204030204" pitchFamily="34" charset="0"/>
                <a:cs typeface="Times New Roman" panose="02020603050405020304" pitchFamily="18" charset="0"/>
              </a:rPr>
              <a:t>module.</a:t>
            </a:r>
            <a:endParaRPr lang="tr-TR" sz="140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0"/>
              </a:spcAft>
              <a:buFont typeface="Symbol" panose="05050102010706020507" pitchFamily="18" charset="2"/>
              <a:buChar char=""/>
            </a:pPr>
            <a:r>
              <a:rPr lang="en-US" sz="1400">
                <a:latin typeface="Times New Roman" panose="02020603050405020304" pitchFamily="18" charset="0"/>
                <a:ea typeface="Calibri" panose="020F0502020204030204" pitchFamily="34" charset="0"/>
                <a:cs typeface="Times New Roman" panose="02020603050405020304" pitchFamily="18" charset="0"/>
              </a:rPr>
              <a:t>Use parameters to define state.</a:t>
            </a:r>
            <a:endParaRPr lang="tr-TR" sz="140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Symbol" panose="05050102010706020507" pitchFamily="18" charset="2"/>
              <a:buChar char=""/>
            </a:pPr>
            <a:r>
              <a:rPr lang="en-US" sz="140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FSM </a:t>
            </a:r>
            <a:r>
              <a:rPr lang="en-US" sz="1400">
                <a:solidFill>
                  <a:srgbClr val="FF0000"/>
                </a:solidFill>
                <a:latin typeface="Times New Roman" panose="02020603050405020304" pitchFamily="18" charset="0"/>
                <a:ea typeface="Calibri" panose="020F0502020204030204" pitchFamily="34" charset="0"/>
                <a:cs typeface="Times New Roman" panose="02020603050405020304" pitchFamily="18" charset="0"/>
              </a:rPr>
              <a:t>kodlarken case içerisinde yazılan her bir state combinational depth’i uzatmaktadır. Aynı şekilde if elseif blokları da uzadıkça combinational depth’i uzatmaktadır. Bunun için önerilen state sayısı 7 dir. Eğer bir fsm çok uzarsa combinational depth artacağı için timing sorunları yaşanabilir. Bu tür durumlarda FSM bölünerek ard arda combinational yapılarla gerçeklenmesi önerilir. Böylece okunabilirlik arttırılabilir.</a:t>
            </a:r>
            <a:r>
              <a:rPr lang="en-US" sz="1400">
                <a:latin typeface="Times New Roman" panose="02020603050405020304" pitchFamily="18" charset="0"/>
                <a:ea typeface="Calibri" panose="020F0502020204030204" pitchFamily="34" charset="0"/>
                <a:cs typeface="Times New Roman" panose="02020603050405020304" pitchFamily="18" charset="0"/>
              </a:rPr>
              <a:t/>
            </a:r>
            <a:br>
              <a:rPr lang="en-US" sz="1400">
                <a:latin typeface="Times New Roman" panose="02020603050405020304" pitchFamily="18" charset="0"/>
                <a:ea typeface="Calibri" panose="020F0502020204030204" pitchFamily="34" charset="0"/>
                <a:cs typeface="Times New Roman" panose="02020603050405020304" pitchFamily="18" charset="0"/>
              </a:rPr>
            </a:br>
            <a:endParaRPr lang="tr-TR" sz="140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38257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p:nvPr/>
        </p:nvPicPr>
        <p:blipFill>
          <a:blip r:embed="rId2"/>
          <a:stretch>
            <a:fillRect/>
          </a:stretch>
        </p:blipFill>
        <p:spPr>
          <a:xfrm>
            <a:off x="3308666" y="298017"/>
            <a:ext cx="5940425" cy="2388235"/>
          </a:xfrm>
          <a:prstGeom prst="rect">
            <a:avLst/>
          </a:prstGeom>
        </p:spPr>
      </p:pic>
      <p:sp>
        <p:nvSpPr>
          <p:cNvPr id="6" name="Dikdörtgen 5"/>
          <p:cNvSpPr/>
          <p:nvPr/>
        </p:nvSpPr>
        <p:spPr>
          <a:xfrm>
            <a:off x="504306" y="4616211"/>
            <a:ext cx="11349644" cy="1200329"/>
          </a:xfrm>
          <a:prstGeom prst="rect">
            <a:avLst/>
          </a:prstGeom>
        </p:spPr>
        <p:txBody>
          <a:bodyPr wrap="square">
            <a:spAutoFit/>
          </a:bodyPr>
          <a:lstStyle/>
          <a:p>
            <a:r>
              <a:rPr lang="en-US">
                <a:latin typeface="Times New Roman" panose="02020603050405020304" pitchFamily="18" charset="0"/>
                <a:ea typeface="Calibri" panose="020F0502020204030204" pitchFamily="34" charset="0"/>
              </a:rPr>
              <a:t>Tasarım böyle kurgulandığında, en büyük avantajı, Output Logic tarafındaki Outputlar Current State durumuna göre sürüldüğünde aynı state durumunda outputlar çıkışa verilebilir. Çünkü Output logic ve input logic Combinational bir devredir. Eğer yapı böyle olmasaydı  ve sequential bir yapı (register) ile tek yapı olsaydı. Output datası bir önceki state de verilmek durumunda kalınacaktı.</a:t>
            </a:r>
            <a:endParaRPr lang="tr-TR"/>
          </a:p>
        </p:txBody>
      </p:sp>
      <p:pic>
        <p:nvPicPr>
          <p:cNvPr id="7" name="Resim 6"/>
          <p:cNvPicPr/>
          <p:nvPr/>
        </p:nvPicPr>
        <p:blipFill>
          <a:blip r:embed="rId3"/>
          <a:stretch>
            <a:fillRect/>
          </a:stretch>
        </p:blipFill>
        <p:spPr>
          <a:xfrm>
            <a:off x="4883465" y="3189903"/>
            <a:ext cx="2790825" cy="1114425"/>
          </a:xfrm>
          <a:prstGeom prst="rect">
            <a:avLst/>
          </a:prstGeom>
        </p:spPr>
      </p:pic>
      <p:pic>
        <p:nvPicPr>
          <p:cNvPr id="8" name="Resim 7"/>
          <p:cNvPicPr>
            <a:picLocks noChangeAspect="1"/>
          </p:cNvPicPr>
          <p:nvPr/>
        </p:nvPicPr>
        <p:blipFill>
          <a:blip r:embed="rId4"/>
          <a:stretch>
            <a:fillRect/>
          </a:stretch>
        </p:blipFill>
        <p:spPr>
          <a:xfrm>
            <a:off x="1856509" y="3189903"/>
            <a:ext cx="2391294" cy="1187344"/>
          </a:xfrm>
          <a:prstGeom prst="rect">
            <a:avLst/>
          </a:prstGeom>
        </p:spPr>
      </p:pic>
      <p:pic>
        <p:nvPicPr>
          <p:cNvPr id="9" name="Resim 8"/>
          <p:cNvPicPr>
            <a:picLocks noChangeAspect="1"/>
          </p:cNvPicPr>
          <p:nvPr/>
        </p:nvPicPr>
        <p:blipFill>
          <a:blip r:embed="rId5"/>
          <a:stretch>
            <a:fillRect/>
          </a:stretch>
        </p:blipFill>
        <p:spPr>
          <a:xfrm>
            <a:off x="8309952" y="3194243"/>
            <a:ext cx="2488281" cy="1230469"/>
          </a:xfrm>
          <a:prstGeom prst="rect">
            <a:avLst/>
          </a:prstGeom>
        </p:spPr>
      </p:pic>
    </p:spTree>
    <p:extLst>
      <p:ext uri="{BB962C8B-B14F-4D97-AF65-F5344CB8AC3E}">
        <p14:creationId xmlns:p14="http://schemas.microsoft.com/office/powerpoint/2010/main" val="28613500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5037514" y="1271847"/>
            <a:ext cx="2693323" cy="331677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Dikdörtgen 4"/>
          <p:cNvSpPr/>
          <p:nvPr/>
        </p:nvSpPr>
        <p:spPr>
          <a:xfrm>
            <a:off x="1681943" y="1271845"/>
            <a:ext cx="2693323" cy="331677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Dikdörtgen 5"/>
          <p:cNvSpPr/>
          <p:nvPr/>
        </p:nvSpPr>
        <p:spPr>
          <a:xfrm>
            <a:off x="8692344" y="1271846"/>
            <a:ext cx="2693323" cy="331677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100"/>
          </a:p>
        </p:txBody>
      </p:sp>
      <p:sp>
        <p:nvSpPr>
          <p:cNvPr id="7" name="Sağ Ok 6"/>
          <p:cNvSpPr/>
          <p:nvPr/>
        </p:nvSpPr>
        <p:spPr>
          <a:xfrm>
            <a:off x="651165" y="2589412"/>
            <a:ext cx="1030778" cy="3408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Sağ Ok 8"/>
          <p:cNvSpPr/>
          <p:nvPr/>
        </p:nvSpPr>
        <p:spPr>
          <a:xfrm>
            <a:off x="11385667" y="2575157"/>
            <a:ext cx="484908" cy="3408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0" name="Metin kutusu 9"/>
          <p:cNvSpPr txBox="1"/>
          <p:nvPr/>
        </p:nvSpPr>
        <p:spPr>
          <a:xfrm>
            <a:off x="220244" y="2575157"/>
            <a:ext cx="304892" cy="369332"/>
          </a:xfrm>
          <a:prstGeom prst="rect">
            <a:avLst/>
          </a:prstGeom>
          <a:noFill/>
        </p:spPr>
        <p:txBody>
          <a:bodyPr wrap="none" rtlCol="0">
            <a:spAutoFit/>
          </a:bodyPr>
          <a:lstStyle/>
          <a:p>
            <a:r>
              <a:rPr lang="tr-TR"/>
              <a:t>X</a:t>
            </a:r>
          </a:p>
        </p:txBody>
      </p:sp>
      <p:sp>
        <p:nvSpPr>
          <p:cNvPr id="11" name="Metin kutusu 10"/>
          <p:cNvSpPr txBox="1"/>
          <p:nvPr/>
        </p:nvSpPr>
        <p:spPr>
          <a:xfrm>
            <a:off x="11870575" y="2572786"/>
            <a:ext cx="292068" cy="369332"/>
          </a:xfrm>
          <a:prstGeom prst="rect">
            <a:avLst/>
          </a:prstGeom>
          <a:noFill/>
        </p:spPr>
        <p:txBody>
          <a:bodyPr wrap="none" rtlCol="0">
            <a:spAutoFit/>
          </a:bodyPr>
          <a:lstStyle/>
          <a:p>
            <a:r>
              <a:rPr lang="tr-TR" smtClean="0"/>
              <a:t>Z</a:t>
            </a:r>
            <a:endParaRPr lang="tr-TR"/>
          </a:p>
        </p:txBody>
      </p:sp>
      <p:sp>
        <p:nvSpPr>
          <p:cNvPr id="12" name="Sağ Ok 11"/>
          <p:cNvSpPr/>
          <p:nvPr/>
        </p:nvSpPr>
        <p:spPr>
          <a:xfrm>
            <a:off x="4389684" y="2601296"/>
            <a:ext cx="647830" cy="3408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Sağ Ok 12"/>
          <p:cNvSpPr/>
          <p:nvPr/>
        </p:nvSpPr>
        <p:spPr>
          <a:xfrm>
            <a:off x="7730837" y="2601296"/>
            <a:ext cx="961507" cy="3408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17" name="Düz Bağlayıcı 16"/>
          <p:cNvCxnSpPr/>
          <p:nvPr/>
        </p:nvCxnSpPr>
        <p:spPr>
          <a:xfrm flipH="1">
            <a:off x="1019695" y="4887884"/>
            <a:ext cx="70935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Düz Bağlayıcı 18"/>
          <p:cNvCxnSpPr/>
          <p:nvPr/>
        </p:nvCxnSpPr>
        <p:spPr>
          <a:xfrm flipV="1">
            <a:off x="8113222" y="2915979"/>
            <a:ext cx="0" cy="19719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Düz Ok Bağlayıcısı 20"/>
          <p:cNvCxnSpPr/>
          <p:nvPr/>
        </p:nvCxnSpPr>
        <p:spPr>
          <a:xfrm flipV="1">
            <a:off x="1019695" y="2915979"/>
            <a:ext cx="0" cy="1971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Metin kutusu 21"/>
          <p:cNvSpPr txBox="1"/>
          <p:nvPr/>
        </p:nvSpPr>
        <p:spPr>
          <a:xfrm>
            <a:off x="5323948" y="5498466"/>
            <a:ext cx="439544" cy="369332"/>
          </a:xfrm>
          <a:prstGeom prst="rect">
            <a:avLst/>
          </a:prstGeom>
          <a:noFill/>
        </p:spPr>
        <p:txBody>
          <a:bodyPr wrap="none" rtlCol="0">
            <a:spAutoFit/>
          </a:bodyPr>
          <a:lstStyle/>
          <a:p>
            <a:r>
              <a:rPr lang="tr-TR" smtClean="0"/>
              <a:t>clk</a:t>
            </a:r>
            <a:endParaRPr lang="tr-TR"/>
          </a:p>
        </p:txBody>
      </p:sp>
      <p:sp>
        <p:nvSpPr>
          <p:cNvPr id="23" name="Metin kutusu 22"/>
          <p:cNvSpPr txBox="1"/>
          <p:nvPr/>
        </p:nvSpPr>
        <p:spPr>
          <a:xfrm>
            <a:off x="5763492" y="5498466"/>
            <a:ext cx="424988" cy="369332"/>
          </a:xfrm>
          <a:prstGeom prst="rect">
            <a:avLst/>
          </a:prstGeom>
          <a:noFill/>
        </p:spPr>
        <p:txBody>
          <a:bodyPr wrap="none" rtlCol="0">
            <a:spAutoFit/>
          </a:bodyPr>
          <a:lstStyle/>
          <a:p>
            <a:r>
              <a:rPr lang="tr-TR" smtClean="0"/>
              <a:t>rst</a:t>
            </a:r>
            <a:endParaRPr lang="tr-TR"/>
          </a:p>
        </p:txBody>
      </p:sp>
      <p:cxnSp>
        <p:nvCxnSpPr>
          <p:cNvPr id="24" name="Düz Ok Bağlayıcısı 23"/>
          <p:cNvCxnSpPr>
            <a:stCxn id="22" idx="0"/>
          </p:cNvCxnSpPr>
          <p:nvPr/>
        </p:nvCxnSpPr>
        <p:spPr>
          <a:xfrm flipV="1">
            <a:off x="5543720" y="4588625"/>
            <a:ext cx="0" cy="909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Düz Ok Bağlayıcısı 25"/>
          <p:cNvCxnSpPr/>
          <p:nvPr/>
        </p:nvCxnSpPr>
        <p:spPr>
          <a:xfrm flipV="1">
            <a:off x="5977888" y="4588625"/>
            <a:ext cx="0" cy="909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Dikdörtgen 27"/>
          <p:cNvSpPr/>
          <p:nvPr/>
        </p:nvSpPr>
        <p:spPr>
          <a:xfrm>
            <a:off x="1787621" y="915855"/>
            <a:ext cx="2240742" cy="369332"/>
          </a:xfrm>
          <a:prstGeom prst="rect">
            <a:avLst/>
          </a:prstGeom>
        </p:spPr>
        <p:txBody>
          <a:bodyPr wrap="none">
            <a:spAutoFit/>
          </a:bodyPr>
          <a:lstStyle/>
          <a:p>
            <a:r>
              <a:rPr lang="tr-TR"/>
              <a:t>Next State Logic Block</a:t>
            </a:r>
          </a:p>
        </p:txBody>
      </p:sp>
      <p:pic>
        <p:nvPicPr>
          <p:cNvPr id="29" name="Resim 28"/>
          <p:cNvPicPr>
            <a:picLocks noChangeAspect="1"/>
          </p:cNvPicPr>
          <p:nvPr/>
        </p:nvPicPr>
        <p:blipFill>
          <a:blip r:embed="rId2"/>
          <a:stretch>
            <a:fillRect/>
          </a:stretch>
        </p:blipFill>
        <p:spPr>
          <a:xfrm>
            <a:off x="5232135" y="2279158"/>
            <a:ext cx="2428875" cy="1152525"/>
          </a:xfrm>
          <a:prstGeom prst="rect">
            <a:avLst/>
          </a:prstGeom>
        </p:spPr>
      </p:pic>
      <p:sp>
        <p:nvSpPr>
          <p:cNvPr id="30" name="Dikdörtgen 29"/>
          <p:cNvSpPr/>
          <p:nvPr/>
        </p:nvSpPr>
        <p:spPr>
          <a:xfrm>
            <a:off x="5037513" y="899255"/>
            <a:ext cx="2058705" cy="369332"/>
          </a:xfrm>
          <a:prstGeom prst="rect">
            <a:avLst/>
          </a:prstGeom>
        </p:spPr>
        <p:txBody>
          <a:bodyPr wrap="none">
            <a:spAutoFit/>
          </a:bodyPr>
          <a:lstStyle/>
          <a:p>
            <a:r>
              <a:rPr lang="tr-TR" smtClean="0"/>
              <a:t>State </a:t>
            </a:r>
            <a:r>
              <a:rPr lang="tr-TR"/>
              <a:t>memory block</a:t>
            </a:r>
          </a:p>
        </p:txBody>
      </p:sp>
      <p:pic>
        <p:nvPicPr>
          <p:cNvPr id="31" name="Resim 30"/>
          <p:cNvPicPr>
            <a:picLocks noChangeAspect="1"/>
          </p:cNvPicPr>
          <p:nvPr/>
        </p:nvPicPr>
        <p:blipFill>
          <a:blip r:embed="rId3"/>
          <a:stretch>
            <a:fillRect/>
          </a:stretch>
        </p:blipFill>
        <p:spPr>
          <a:xfrm>
            <a:off x="9073692" y="2124007"/>
            <a:ext cx="2181225" cy="1295400"/>
          </a:xfrm>
          <a:prstGeom prst="rect">
            <a:avLst/>
          </a:prstGeom>
        </p:spPr>
      </p:pic>
      <p:sp>
        <p:nvSpPr>
          <p:cNvPr id="32" name="Dikdörtgen 31"/>
          <p:cNvSpPr/>
          <p:nvPr/>
        </p:nvSpPr>
        <p:spPr>
          <a:xfrm>
            <a:off x="8685381" y="896583"/>
            <a:ext cx="1895071" cy="369332"/>
          </a:xfrm>
          <a:prstGeom prst="rect">
            <a:avLst/>
          </a:prstGeom>
        </p:spPr>
        <p:txBody>
          <a:bodyPr wrap="none">
            <a:spAutoFit/>
          </a:bodyPr>
          <a:lstStyle/>
          <a:p>
            <a:r>
              <a:rPr lang="tr-TR"/>
              <a:t>Output logic block</a:t>
            </a:r>
          </a:p>
        </p:txBody>
      </p:sp>
      <p:sp>
        <p:nvSpPr>
          <p:cNvPr id="33" name="Metin kutusu 32"/>
          <p:cNvSpPr txBox="1"/>
          <p:nvPr/>
        </p:nvSpPr>
        <p:spPr>
          <a:xfrm>
            <a:off x="7897901" y="3000796"/>
            <a:ext cx="623889" cy="430887"/>
          </a:xfrm>
          <a:prstGeom prst="rect">
            <a:avLst/>
          </a:prstGeom>
          <a:noFill/>
        </p:spPr>
        <p:txBody>
          <a:bodyPr wrap="none" rtlCol="0">
            <a:spAutoFit/>
          </a:bodyPr>
          <a:lstStyle/>
          <a:p>
            <a:r>
              <a:rPr lang="tr-TR" sz="1100" smtClean="0"/>
              <a:t>Current</a:t>
            </a:r>
          </a:p>
          <a:p>
            <a:r>
              <a:rPr lang="tr-TR" sz="1100" smtClean="0"/>
              <a:t>State</a:t>
            </a:r>
            <a:endParaRPr lang="tr-TR" sz="1100"/>
          </a:p>
        </p:txBody>
      </p:sp>
      <p:sp>
        <p:nvSpPr>
          <p:cNvPr id="34" name="Metin kutusu 33"/>
          <p:cNvSpPr txBox="1"/>
          <p:nvPr/>
        </p:nvSpPr>
        <p:spPr>
          <a:xfrm>
            <a:off x="4400452" y="2899746"/>
            <a:ext cx="486030" cy="430887"/>
          </a:xfrm>
          <a:prstGeom prst="rect">
            <a:avLst/>
          </a:prstGeom>
          <a:noFill/>
        </p:spPr>
        <p:txBody>
          <a:bodyPr wrap="none" rtlCol="0">
            <a:spAutoFit/>
          </a:bodyPr>
          <a:lstStyle/>
          <a:p>
            <a:r>
              <a:rPr lang="tr-TR" sz="1100" smtClean="0"/>
              <a:t>Next </a:t>
            </a:r>
          </a:p>
          <a:p>
            <a:r>
              <a:rPr lang="tr-TR" sz="1100" smtClean="0"/>
              <a:t>State</a:t>
            </a:r>
            <a:endParaRPr lang="tr-TR" sz="1100"/>
          </a:p>
        </p:txBody>
      </p:sp>
      <p:pic>
        <p:nvPicPr>
          <p:cNvPr id="35" name="Resim 34"/>
          <p:cNvPicPr>
            <a:picLocks noChangeAspect="1"/>
          </p:cNvPicPr>
          <p:nvPr/>
        </p:nvPicPr>
        <p:blipFill>
          <a:blip r:embed="rId4"/>
          <a:stretch>
            <a:fillRect/>
          </a:stretch>
        </p:blipFill>
        <p:spPr>
          <a:xfrm>
            <a:off x="1270116" y="597199"/>
            <a:ext cx="3105150" cy="219075"/>
          </a:xfrm>
          <a:prstGeom prst="rect">
            <a:avLst/>
          </a:prstGeom>
        </p:spPr>
      </p:pic>
      <p:pic>
        <p:nvPicPr>
          <p:cNvPr id="36" name="Resim 35"/>
          <p:cNvPicPr>
            <a:picLocks noChangeAspect="1"/>
          </p:cNvPicPr>
          <p:nvPr/>
        </p:nvPicPr>
        <p:blipFill>
          <a:blip r:embed="rId5"/>
          <a:stretch>
            <a:fillRect/>
          </a:stretch>
        </p:blipFill>
        <p:spPr>
          <a:xfrm>
            <a:off x="1267202" y="318203"/>
            <a:ext cx="1895475" cy="276225"/>
          </a:xfrm>
          <a:prstGeom prst="rect">
            <a:avLst/>
          </a:prstGeom>
        </p:spPr>
      </p:pic>
      <p:pic>
        <p:nvPicPr>
          <p:cNvPr id="37" name="Resim 36"/>
          <p:cNvPicPr/>
          <p:nvPr/>
        </p:nvPicPr>
        <p:blipFill>
          <a:blip r:embed="rId6"/>
          <a:stretch>
            <a:fillRect/>
          </a:stretch>
        </p:blipFill>
        <p:spPr>
          <a:xfrm>
            <a:off x="6188480" y="5498466"/>
            <a:ext cx="2790825" cy="1114425"/>
          </a:xfrm>
          <a:prstGeom prst="rect">
            <a:avLst/>
          </a:prstGeom>
        </p:spPr>
      </p:pic>
      <p:pic>
        <p:nvPicPr>
          <p:cNvPr id="38" name="Resim 37"/>
          <p:cNvPicPr>
            <a:picLocks noChangeAspect="1"/>
          </p:cNvPicPr>
          <p:nvPr/>
        </p:nvPicPr>
        <p:blipFill>
          <a:blip r:embed="rId7"/>
          <a:stretch>
            <a:fillRect/>
          </a:stretch>
        </p:blipFill>
        <p:spPr>
          <a:xfrm>
            <a:off x="1451261" y="5108336"/>
            <a:ext cx="2391294" cy="1187344"/>
          </a:xfrm>
          <a:prstGeom prst="rect">
            <a:avLst/>
          </a:prstGeom>
        </p:spPr>
      </p:pic>
      <p:sp>
        <p:nvSpPr>
          <p:cNvPr id="39" name="Dikdörtgen 38"/>
          <p:cNvSpPr/>
          <p:nvPr/>
        </p:nvSpPr>
        <p:spPr>
          <a:xfrm>
            <a:off x="352562" y="6377631"/>
            <a:ext cx="4022704" cy="276999"/>
          </a:xfrm>
          <a:prstGeom prst="rect">
            <a:avLst/>
          </a:prstGeom>
        </p:spPr>
        <p:txBody>
          <a:bodyPr wrap="none">
            <a:spAutoFit/>
          </a:bodyPr>
          <a:lstStyle/>
          <a:p>
            <a:r>
              <a:rPr lang="en-US" sz="1200">
                <a:solidFill>
                  <a:srgbClr val="FF0000"/>
                </a:solidFill>
                <a:latin typeface="Times New Roman" panose="02020603050405020304" pitchFamily="18" charset="0"/>
                <a:ea typeface="Calibri" panose="020F0502020204030204" pitchFamily="34" charset="0"/>
              </a:rPr>
              <a:t>Make sure not to forget default assignment at the second line. </a:t>
            </a:r>
            <a:endParaRPr lang="tr-TR" sz="1200"/>
          </a:p>
        </p:txBody>
      </p:sp>
      <p:pic>
        <p:nvPicPr>
          <p:cNvPr id="40" name="Resim 39"/>
          <p:cNvPicPr>
            <a:picLocks noChangeAspect="1"/>
          </p:cNvPicPr>
          <p:nvPr/>
        </p:nvPicPr>
        <p:blipFill>
          <a:blip r:embed="rId8"/>
          <a:stretch>
            <a:fillRect/>
          </a:stretch>
        </p:blipFill>
        <p:spPr>
          <a:xfrm>
            <a:off x="1824683" y="1479580"/>
            <a:ext cx="2476500" cy="2914650"/>
          </a:xfrm>
          <a:prstGeom prst="rect">
            <a:avLst/>
          </a:prstGeom>
        </p:spPr>
      </p:pic>
      <p:pic>
        <p:nvPicPr>
          <p:cNvPr id="41" name="Resim 40"/>
          <p:cNvPicPr>
            <a:picLocks noChangeAspect="1"/>
          </p:cNvPicPr>
          <p:nvPr/>
        </p:nvPicPr>
        <p:blipFill>
          <a:blip r:embed="rId9"/>
          <a:stretch>
            <a:fillRect/>
          </a:stretch>
        </p:blipFill>
        <p:spPr>
          <a:xfrm>
            <a:off x="9336311" y="5043545"/>
            <a:ext cx="2488281" cy="1230469"/>
          </a:xfrm>
          <a:prstGeom prst="rect">
            <a:avLst/>
          </a:prstGeom>
        </p:spPr>
      </p:pic>
    </p:spTree>
    <p:extLst>
      <p:ext uri="{BB962C8B-B14F-4D97-AF65-F5344CB8AC3E}">
        <p14:creationId xmlns:p14="http://schemas.microsoft.com/office/powerpoint/2010/main" val="300989198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1818</TotalTime>
  <Words>520</Words>
  <Application>Microsoft Office PowerPoint</Application>
  <PresentationFormat>Geniş ekran</PresentationFormat>
  <Paragraphs>39</Paragraphs>
  <Slides>8</Slides>
  <Notes>2</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8</vt:i4>
      </vt:variant>
    </vt:vector>
  </HeadingPairs>
  <TitlesOfParts>
    <vt:vector size="15" baseType="lpstr">
      <vt:lpstr>Arial</vt:lpstr>
      <vt:lpstr>Calibri</vt:lpstr>
      <vt:lpstr>Calibri Light</vt:lpstr>
      <vt:lpstr>Informal Roman</vt:lpstr>
      <vt:lpstr>Symbol</vt:lpstr>
      <vt:lpstr>Times New Roman</vt:lpstr>
      <vt:lpstr>Office Teması</vt:lpstr>
      <vt:lpstr>PowerPoint Sunusu</vt:lpstr>
      <vt:lpstr>Ders 14</vt:lpstr>
      <vt:lpstr>PowerPoint Sunusu</vt:lpstr>
      <vt:lpstr>PowerPoint Sunusu</vt:lpstr>
      <vt:lpstr>PowerPoint Sunusu</vt:lpstr>
      <vt:lpstr>PowerPoint Sunusu</vt:lpstr>
      <vt:lpstr>PowerPoint Sunusu</vt:lpstr>
      <vt:lpstr>PowerPoint Sunusu</vt:lpstr>
    </vt:vector>
  </TitlesOfParts>
  <Company>NouS/TncTR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Fatih Ilig</dc:creator>
  <cp:lastModifiedBy>Fatih Ilig</cp:lastModifiedBy>
  <cp:revision>160</cp:revision>
  <dcterms:created xsi:type="dcterms:W3CDTF">2021-10-07T19:14:53Z</dcterms:created>
  <dcterms:modified xsi:type="dcterms:W3CDTF">2021-11-25T20:21:09Z</dcterms:modified>
</cp:coreProperties>
</file>